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70" r:id="rId3"/>
    <p:sldId id="506" r:id="rId4"/>
    <p:sldId id="507" r:id="rId5"/>
    <p:sldId id="512" r:id="rId6"/>
    <p:sldId id="511" r:id="rId7"/>
    <p:sldId id="508" r:id="rId8"/>
    <p:sldId id="509" r:id="rId9"/>
    <p:sldId id="472" r:id="rId10"/>
    <p:sldId id="510" r:id="rId11"/>
    <p:sldId id="473" r:id="rId12"/>
    <p:sldId id="505" r:id="rId13"/>
    <p:sldId id="480" r:id="rId14"/>
    <p:sldId id="479" r:id="rId15"/>
    <p:sldId id="513" r:id="rId16"/>
    <p:sldId id="466" r:id="rId17"/>
    <p:sldId id="504" r:id="rId18"/>
    <p:sldId id="481" r:id="rId19"/>
    <p:sldId id="484" r:id="rId20"/>
    <p:sldId id="482" r:id="rId21"/>
    <p:sldId id="483" r:id="rId22"/>
  </p:sldIdLst>
  <p:sldSz cx="10077450" cy="7562850"/>
  <p:notesSz cx="7772400" cy="10058400"/>
  <p:defaultTextStyle>
    <a:defPPr>
      <a:defRPr lang="en-US"/>
    </a:defPPr>
    <a:lvl1pPr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0952"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6424"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1899"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7375"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1502" algn="l" defTabSz="456299" rtl="0" eaLnBrk="1" latinLnBrk="0" hangingPunct="1">
      <a:defRPr kern="1200">
        <a:solidFill>
          <a:schemeClr val="tx1"/>
        </a:solidFill>
        <a:latin typeface="Arial" pitchFamily="-111" charset="0"/>
        <a:ea typeface="+mn-ea"/>
        <a:cs typeface="+mn-cs"/>
      </a:defRPr>
    </a:lvl6pPr>
    <a:lvl7pPr marL="2737802" algn="l" defTabSz="456299" rtl="0" eaLnBrk="1" latinLnBrk="0" hangingPunct="1">
      <a:defRPr kern="1200">
        <a:solidFill>
          <a:schemeClr val="tx1"/>
        </a:solidFill>
        <a:latin typeface="Arial" pitchFamily="-111" charset="0"/>
        <a:ea typeface="+mn-ea"/>
        <a:cs typeface="+mn-cs"/>
      </a:defRPr>
    </a:lvl7pPr>
    <a:lvl8pPr marL="3194101" algn="l" defTabSz="456299" rtl="0" eaLnBrk="1" latinLnBrk="0" hangingPunct="1">
      <a:defRPr kern="1200">
        <a:solidFill>
          <a:schemeClr val="tx1"/>
        </a:solidFill>
        <a:latin typeface="Arial" pitchFamily="-111" charset="0"/>
        <a:ea typeface="+mn-ea"/>
        <a:cs typeface="+mn-cs"/>
      </a:defRPr>
    </a:lvl8pPr>
    <a:lvl9pPr marL="3650404" algn="l" defTabSz="456299"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4" autoAdjust="0"/>
    <p:restoredTop sz="90950"/>
  </p:normalViewPr>
  <p:slideViewPr>
    <p:cSldViewPr>
      <p:cViewPr varScale="1">
        <p:scale>
          <a:sx n="186" d="100"/>
          <a:sy n="186" d="100"/>
        </p:scale>
        <p:origin x="232" y="248"/>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4258628203"/>
      </p:ext>
    </p:extLst>
  </p:cSld>
  <p:clrMap bg1="lt1" tx1="dk1" bg2="lt2" tx2="dk2" accent1="accent1" accent2="accent2" accent3="accent3" accent4="accent4" accent5="accent5" accent6="accent6" hlink="hlink" folHlink="folHlink"/>
  <p:notesStyle>
    <a:lvl1pPr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1489" indent="-285188"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0748"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7051"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3352"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1502" algn="l" defTabSz="456299" rtl="0" eaLnBrk="1" latinLnBrk="0" hangingPunct="1">
      <a:defRPr sz="1200" kern="1200">
        <a:solidFill>
          <a:schemeClr val="tx1"/>
        </a:solidFill>
        <a:latin typeface="+mn-lt"/>
        <a:ea typeface="+mn-ea"/>
        <a:cs typeface="+mn-cs"/>
      </a:defRPr>
    </a:lvl6pPr>
    <a:lvl7pPr marL="2737802" algn="l" defTabSz="456299" rtl="0" eaLnBrk="1" latinLnBrk="0" hangingPunct="1">
      <a:defRPr sz="1200" kern="1200">
        <a:solidFill>
          <a:schemeClr val="tx1"/>
        </a:solidFill>
        <a:latin typeface="+mn-lt"/>
        <a:ea typeface="+mn-ea"/>
        <a:cs typeface="+mn-cs"/>
      </a:defRPr>
    </a:lvl7pPr>
    <a:lvl8pPr marL="3194101" algn="l" defTabSz="456299" rtl="0" eaLnBrk="1" latinLnBrk="0" hangingPunct="1">
      <a:defRPr sz="1200" kern="1200">
        <a:solidFill>
          <a:schemeClr val="tx1"/>
        </a:solidFill>
        <a:latin typeface="+mn-lt"/>
        <a:ea typeface="+mn-ea"/>
        <a:cs typeface="+mn-cs"/>
      </a:defRPr>
    </a:lvl8pPr>
    <a:lvl9pPr marL="3650404" algn="l" defTabSz="45629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299" indent="0" algn="ctr">
              <a:buNone/>
              <a:defRPr/>
            </a:lvl2pPr>
            <a:lvl3pPr marL="912600" indent="0" algn="ctr">
              <a:buNone/>
              <a:defRPr/>
            </a:lvl3pPr>
            <a:lvl4pPr marL="1368900" indent="0" algn="ctr">
              <a:buNone/>
              <a:defRPr/>
            </a:lvl4pPr>
            <a:lvl5pPr marL="1825200" indent="0" algn="ctr">
              <a:buNone/>
              <a:defRPr/>
            </a:lvl5pPr>
            <a:lvl6pPr marL="2281502" indent="0" algn="ctr">
              <a:buNone/>
              <a:defRPr/>
            </a:lvl6pPr>
            <a:lvl7pPr marL="2737802" indent="0" algn="ctr">
              <a:buNone/>
              <a:defRPr/>
            </a:lvl7pPr>
            <a:lvl8pPr marL="3194101" indent="0" algn="ctr">
              <a:buNone/>
              <a:defRPr/>
            </a:lvl8pPr>
            <a:lvl9pPr marL="3650404"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59"/>
            <a:ext cx="8566150"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299" indent="0">
              <a:buNone/>
              <a:defRPr sz="1800"/>
            </a:lvl2pPr>
            <a:lvl3pPr marL="912600" indent="0">
              <a:buNone/>
              <a:defRPr sz="1700"/>
            </a:lvl3pPr>
            <a:lvl4pPr marL="1368900" indent="0">
              <a:buNone/>
              <a:defRPr sz="1400"/>
            </a:lvl4pPr>
            <a:lvl5pPr marL="1825200" indent="0">
              <a:buNone/>
              <a:defRPr sz="1400"/>
            </a:lvl5pPr>
            <a:lvl6pPr marL="2281502" indent="0">
              <a:buNone/>
              <a:defRPr sz="1400"/>
            </a:lvl6pPr>
            <a:lvl7pPr marL="2737802" indent="0">
              <a:buNone/>
              <a:defRPr sz="1400"/>
            </a:lvl7pPr>
            <a:lvl8pPr marL="3194101" indent="0">
              <a:buNone/>
              <a:defRPr sz="1400"/>
            </a:lvl8pPr>
            <a:lvl9pPr marL="3650404"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70083"/>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770083"/>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299" indent="0">
              <a:buNone/>
              <a:defRPr sz="2000" b="1"/>
            </a:lvl2pPr>
            <a:lvl3pPr marL="912600" indent="0">
              <a:buNone/>
              <a:defRPr sz="1800" b="1"/>
            </a:lvl3pPr>
            <a:lvl4pPr marL="1368900" indent="0">
              <a:buNone/>
              <a:defRPr sz="1700" b="1"/>
            </a:lvl4pPr>
            <a:lvl5pPr marL="1825200" indent="0">
              <a:buNone/>
              <a:defRPr sz="1700" b="1"/>
            </a:lvl5pPr>
            <a:lvl6pPr marL="2281502" indent="0">
              <a:buNone/>
              <a:defRPr sz="1700" b="1"/>
            </a:lvl6pPr>
            <a:lvl7pPr marL="2737802" indent="0">
              <a:buNone/>
              <a:defRPr sz="1700" b="1"/>
            </a:lvl7pPr>
            <a:lvl8pPr marL="3194101" indent="0">
              <a:buNone/>
              <a:defRPr sz="1700" b="1"/>
            </a:lvl8pPr>
            <a:lvl9pPr marL="3650404"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3242" y="2398734"/>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9709" y="1692276"/>
            <a:ext cx="4454525" cy="706438"/>
          </a:xfrm>
        </p:spPr>
        <p:txBody>
          <a:bodyPr anchor="b"/>
          <a:lstStyle>
            <a:lvl1pPr marL="0" indent="0">
              <a:buNone/>
              <a:defRPr sz="2400" b="1"/>
            </a:lvl1pPr>
            <a:lvl2pPr marL="456299" indent="0">
              <a:buNone/>
              <a:defRPr sz="2000" b="1"/>
            </a:lvl2pPr>
            <a:lvl3pPr marL="912600" indent="0">
              <a:buNone/>
              <a:defRPr sz="1800" b="1"/>
            </a:lvl3pPr>
            <a:lvl4pPr marL="1368900" indent="0">
              <a:buNone/>
              <a:defRPr sz="1700" b="1"/>
            </a:lvl4pPr>
            <a:lvl5pPr marL="1825200" indent="0">
              <a:buNone/>
              <a:defRPr sz="1700" b="1"/>
            </a:lvl5pPr>
            <a:lvl6pPr marL="2281502" indent="0">
              <a:buNone/>
              <a:defRPr sz="1700" b="1"/>
            </a:lvl6pPr>
            <a:lvl7pPr marL="2737802" indent="0">
              <a:buNone/>
              <a:defRPr sz="1700" b="1"/>
            </a:lvl7pPr>
            <a:lvl8pPr marL="3194101" indent="0">
              <a:buNone/>
              <a:defRPr sz="1700" b="1"/>
            </a:lvl8pPr>
            <a:lvl9pPr marL="3650404"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19709" y="2398734"/>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46"/>
            <a:ext cx="3316287" cy="128111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59" y="1582738"/>
            <a:ext cx="3316287" cy="5173662"/>
          </a:xfrm>
        </p:spPr>
        <p:txBody>
          <a:bodyPr/>
          <a:lstStyle>
            <a:lvl1pPr marL="0" indent="0">
              <a:buNone/>
              <a:defRPr sz="1400"/>
            </a:lvl1pPr>
            <a:lvl2pPr marL="456299" indent="0">
              <a:buNone/>
              <a:defRPr sz="1200"/>
            </a:lvl2pPr>
            <a:lvl3pPr marL="912600" indent="0">
              <a:buNone/>
              <a:defRPr sz="1000"/>
            </a:lvl3pPr>
            <a:lvl4pPr marL="1368900" indent="0">
              <a:buNone/>
              <a:defRPr sz="900"/>
            </a:lvl4pPr>
            <a:lvl5pPr marL="1825200" indent="0">
              <a:buNone/>
              <a:defRPr sz="900"/>
            </a:lvl5pPr>
            <a:lvl6pPr marL="2281502" indent="0">
              <a:buNone/>
              <a:defRPr sz="900"/>
            </a:lvl6pPr>
            <a:lvl7pPr marL="2737802" indent="0">
              <a:buNone/>
              <a:defRPr sz="900"/>
            </a:lvl7pPr>
            <a:lvl8pPr marL="3194101" indent="0">
              <a:buNone/>
              <a:defRPr sz="900"/>
            </a:lvl8pPr>
            <a:lvl9pPr marL="3650404"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70" y="5294334"/>
            <a:ext cx="6046789" cy="62388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4870" y="676275"/>
            <a:ext cx="6046789" cy="4537075"/>
          </a:xfrm>
        </p:spPr>
        <p:txBody>
          <a:bodyPr/>
          <a:lstStyle>
            <a:lvl1pPr marL="0" indent="0">
              <a:buNone/>
              <a:defRPr sz="3200"/>
            </a:lvl1pPr>
            <a:lvl2pPr marL="456299" indent="0">
              <a:buNone/>
              <a:defRPr sz="2800"/>
            </a:lvl2pPr>
            <a:lvl3pPr marL="912600" indent="0">
              <a:buNone/>
              <a:defRPr sz="2400"/>
            </a:lvl3pPr>
            <a:lvl4pPr marL="1368900" indent="0">
              <a:buNone/>
              <a:defRPr sz="2000"/>
            </a:lvl4pPr>
            <a:lvl5pPr marL="1825200" indent="0">
              <a:buNone/>
              <a:defRPr sz="2000"/>
            </a:lvl5pPr>
            <a:lvl6pPr marL="2281502" indent="0">
              <a:buNone/>
              <a:defRPr sz="2000"/>
            </a:lvl6pPr>
            <a:lvl7pPr marL="2737802" indent="0">
              <a:buNone/>
              <a:defRPr sz="2000"/>
            </a:lvl7pPr>
            <a:lvl8pPr marL="3194101" indent="0">
              <a:buNone/>
              <a:defRPr sz="2000"/>
            </a:lvl8pPr>
            <a:lvl9pPr marL="365040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974870" y="5918200"/>
            <a:ext cx="6046789" cy="889000"/>
          </a:xfrm>
        </p:spPr>
        <p:txBody>
          <a:bodyPr/>
          <a:lstStyle>
            <a:lvl1pPr marL="0" indent="0">
              <a:buNone/>
              <a:defRPr sz="1400"/>
            </a:lvl1pPr>
            <a:lvl2pPr marL="456299" indent="0">
              <a:buNone/>
              <a:defRPr sz="1200"/>
            </a:lvl2pPr>
            <a:lvl3pPr marL="912600" indent="0">
              <a:buNone/>
              <a:defRPr sz="1000"/>
            </a:lvl3pPr>
            <a:lvl4pPr marL="1368900" indent="0">
              <a:buNone/>
              <a:defRPr sz="900"/>
            </a:lvl4pPr>
            <a:lvl5pPr marL="1825200" indent="0">
              <a:buNone/>
              <a:defRPr sz="900"/>
            </a:lvl5pPr>
            <a:lvl6pPr marL="2281502" indent="0">
              <a:buNone/>
              <a:defRPr sz="900"/>
            </a:lvl6pPr>
            <a:lvl7pPr marL="2737802" indent="0">
              <a:buNone/>
              <a:defRPr sz="900"/>
            </a:lvl7pPr>
            <a:lvl8pPr marL="3194101" indent="0">
              <a:buNone/>
              <a:defRPr sz="900"/>
            </a:lvl8pPr>
            <a:lvl9pPr marL="3650404"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59"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smtClean="0"/>
              <a:t>Click to edit Master title style</a:t>
            </a:r>
            <a:endParaRPr lang="en-US"/>
          </a:p>
        </p:txBody>
      </p:sp>
      <p:sp>
        <p:nvSpPr>
          <p:cNvPr id="1026" name="Rectangle 2"/>
          <p:cNvSpPr>
            <a:spLocks noGrp="1" noChangeArrowheads="1"/>
          </p:cNvSpPr>
          <p:nvPr>
            <p:ph type="body" idx="1"/>
          </p:nvPr>
        </p:nvSpPr>
        <p:spPr bwMode="auto">
          <a:xfrm>
            <a:off x="503259" y="1770083"/>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7" name="Rectangle 3"/>
          <p:cNvSpPr>
            <a:spLocks noGrp="1" noChangeArrowheads="1"/>
          </p:cNvSpPr>
          <p:nvPr>
            <p:ph type="dt"/>
          </p:nvPr>
        </p:nvSpPr>
        <p:spPr bwMode="auto">
          <a:xfrm>
            <a:off x="503259"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2476" algn="l"/>
                <a:tab pos="1444947" algn="l"/>
                <a:tab pos="2167425"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2476" algn="l"/>
                <a:tab pos="1444947" algn="l"/>
                <a:tab pos="2167425" algn="l"/>
                <a:tab pos="2889901"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33"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2476" algn="l"/>
                <a:tab pos="1444947" algn="l"/>
                <a:tab pos="2167425"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0952"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6424"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1899"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73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36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89979"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62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2580"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0952" indent="-323215" algn="l" defTabSz="456299"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1899" indent="-286772" algn="l" defTabSz="456299"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2848" indent="-215479" algn="l" defTabSz="456299"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3802" indent="-215479" algn="l" defTabSz="456299"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4751"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1053"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67351"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3646"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79952"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299" rtl="0" eaLnBrk="1" latinLnBrk="0" hangingPunct="1">
        <a:defRPr sz="1800" kern="1200">
          <a:solidFill>
            <a:schemeClr val="tx1"/>
          </a:solidFill>
          <a:latin typeface="+mn-lt"/>
          <a:ea typeface="+mn-ea"/>
          <a:cs typeface="+mn-cs"/>
        </a:defRPr>
      </a:lvl1pPr>
      <a:lvl2pPr marL="456299" algn="l" defTabSz="456299" rtl="0" eaLnBrk="1" latinLnBrk="0" hangingPunct="1">
        <a:defRPr sz="1800" kern="1200">
          <a:solidFill>
            <a:schemeClr val="tx1"/>
          </a:solidFill>
          <a:latin typeface="+mn-lt"/>
          <a:ea typeface="+mn-ea"/>
          <a:cs typeface="+mn-cs"/>
        </a:defRPr>
      </a:lvl2pPr>
      <a:lvl3pPr marL="912600" algn="l" defTabSz="456299" rtl="0" eaLnBrk="1" latinLnBrk="0" hangingPunct="1">
        <a:defRPr sz="1800" kern="1200">
          <a:solidFill>
            <a:schemeClr val="tx1"/>
          </a:solidFill>
          <a:latin typeface="+mn-lt"/>
          <a:ea typeface="+mn-ea"/>
          <a:cs typeface="+mn-cs"/>
        </a:defRPr>
      </a:lvl3pPr>
      <a:lvl4pPr marL="1368900" algn="l" defTabSz="456299" rtl="0" eaLnBrk="1" latinLnBrk="0" hangingPunct="1">
        <a:defRPr sz="1800" kern="1200">
          <a:solidFill>
            <a:schemeClr val="tx1"/>
          </a:solidFill>
          <a:latin typeface="+mn-lt"/>
          <a:ea typeface="+mn-ea"/>
          <a:cs typeface="+mn-cs"/>
        </a:defRPr>
      </a:lvl4pPr>
      <a:lvl5pPr marL="1825200" algn="l" defTabSz="456299" rtl="0" eaLnBrk="1" latinLnBrk="0" hangingPunct="1">
        <a:defRPr sz="1800" kern="1200">
          <a:solidFill>
            <a:schemeClr val="tx1"/>
          </a:solidFill>
          <a:latin typeface="+mn-lt"/>
          <a:ea typeface="+mn-ea"/>
          <a:cs typeface="+mn-cs"/>
        </a:defRPr>
      </a:lvl5pPr>
      <a:lvl6pPr marL="2281502" algn="l" defTabSz="456299" rtl="0" eaLnBrk="1" latinLnBrk="0" hangingPunct="1">
        <a:defRPr sz="1800" kern="1200">
          <a:solidFill>
            <a:schemeClr val="tx1"/>
          </a:solidFill>
          <a:latin typeface="+mn-lt"/>
          <a:ea typeface="+mn-ea"/>
          <a:cs typeface="+mn-cs"/>
        </a:defRPr>
      </a:lvl6pPr>
      <a:lvl7pPr marL="2737802" algn="l" defTabSz="456299" rtl="0" eaLnBrk="1" latinLnBrk="0" hangingPunct="1">
        <a:defRPr sz="1800" kern="1200">
          <a:solidFill>
            <a:schemeClr val="tx1"/>
          </a:solidFill>
          <a:latin typeface="+mn-lt"/>
          <a:ea typeface="+mn-ea"/>
          <a:cs typeface="+mn-cs"/>
        </a:defRPr>
      </a:lvl7pPr>
      <a:lvl8pPr marL="3194101" algn="l" defTabSz="456299" rtl="0" eaLnBrk="1" latinLnBrk="0" hangingPunct="1">
        <a:defRPr sz="1800" kern="1200">
          <a:solidFill>
            <a:schemeClr val="tx1"/>
          </a:solidFill>
          <a:latin typeface="+mn-lt"/>
          <a:ea typeface="+mn-ea"/>
          <a:cs typeface="+mn-cs"/>
        </a:defRPr>
      </a:lvl8pPr>
      <a:lvl9pPr marL="3650404" algn="l" defTabSz="4562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Treatment</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Therapy Works!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Average client is better than 80% of non-clients!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Randomized Controlled Trials</a:t>
            </a:r>
            <a:r>
              <a:rPr lang="en-US" dirty="0" smtClean="0"/>
              <a:t>: gold standard (random assignment -&gt; causal not just correlation)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Clinical Significance</a:t>
            </a:r>
            <a:r>
              <a:rPr lang="en-US" dirty="0" smtClean="0"/>
              <a:t>: need more than a statistical effect – need an actual “cure” (e.g., couple therapy example: does couple stay together??) – </a:t>
            </a:r>
            <a:r>
              <a:rPr lang="en-US" i="1" dirty="0" smtClean="0"/>
              <a:t>Not widely achieved!!</a:t>
            </a:r>
            <a:endParaRPr lang="en-US" i="1" dirty="0"/>
          </a:p>
        </p:txBody>
      </p:sp>
    </p:spTree>
    <p:extLst>
      <p:ext uri="{BB962C8B-B14F-4D97-AF65-F5344CB8AC3E}">
        <p14:creationId xmlns:p14="http://schemas.microsoft.com/office/powerpoint/2010/main" val="67290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All Therapies Work</a:t>
            </a:r>
            <a:br>
              <a:rPr lang="en-US" dirty="0" smtClean="0"/>
            </a:br>
            <a:r>
              <a:rPr lang="en-US" sz="3600" dirty="0" smtClean="0"/>
              <a:t>(everyone’s a winner! = dodo bird)</a:t>
            </a:r>
            <a:endParaRPr lang="en-US" sz="3600" dirty="0"/>
          </a:p>
        </p:txBody>
      </p:sp>
      <p:sp>
        <p:nvSpPr>
          <p:cNvPr id="3" name="Content Placeholder 2"/>
          <p:cNvSpPr>
            <a:spLocks noGrp="1"/>
          </p:cNvSpPr>
          <p:nvPr>
            <p:ph idx="1"/>
          </p:nvPr>
        </p:nvSpPr>
        <p:spPr>
          <a:xfrm>
            <a:off x="503259" y="2028825"/>
            <a:ext cx="9067799" cy="4730771"/>
          </a:xfrm>
        </p:spPr>
        <p:txBody>
          <a:bodyPr/>
          <a:lstStyle/>
          <a:p>
            <a:pPr marL="107737" indent="0">
              <a:buNone/>
            </a:pPr>
            <a:r>
              <a:rPr lang="en-US" i="1" dirty="0" err="1" smtClean="0"/>
              <a:t>Theraputic</a:t>
            </a:r>
            <a:r>
              <a:rPr lang="en-US" i="1" dirty="0" smtClean="0"/>
              <a:t> alliance; Therapist allegiance and competence.  (Huh?)</a:t>
            </a:r>
          </a:p>
          <a:p>
            <a:pPr marL="107737" indent="0">
              <a:buNone/>
            </a:pPr>
            <a:r>
              <a:rPr lang="en-US" dirty="0" smtClean="0"/>
              <a:t>Why do these factors make people feel better?</a:t>
            </a:r>
          </a:p>
          <a:p>
            <a:r>
              <a:rPr lang="en-US" dirty="0"/>
              <a:t>	</a:t>
            </a:r>
            <a:r>
              <a:rPr lang="en-US" dirty="0" smtClean="0"/>
              <a:t>Hope, confidence, positive emotions, willingness to commit effort..</a:t>
            </a:r>
          </a:p>
          <a:p>
            <a:r>
              <a:rPr lang="en-US" dirty="0" smtClean="0"/>
              <a:t>In other words, therapy </a:t>
            </a:r>
            <a:r>
              <a:rPr lang="en-US" i="1" dirty="0" smtClean="0"/>
              <a:t>imparts self-efficacy and reboots goal-driven cognitive system!</a:t>
            </a:r>
          </a:p>
          <a:p>
            <a:r>
              <a:rPr lang="en-US" dirty="0" smtClean="0"/>
              <a:t>CCC </a:t>
            </a:r>
            <a:r>
              <a:rPr lang="en-US" dirty="0" smtClean="0"/>
              <a:t>= Control</a:t>
            </a:r>
          </a:p>
        </p:txBody>
      </p:sp>
    </p:spTree>
    <p:extLst>
      <p:ext uri="{BB962C8B-B14F-4D97-AF65-F5344CB8AC3E}">
        <p14:creationId xmlns:p14="http://schemas.microsoft.com/office/powerpoint/2010/main" val="1423309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Features of Disorders</a:t>
            </a:r>
            <a:br>
              <a:rPr lang="en-US" dirty="0" smtClean="0"/>
            </a:br>
            <a:r>
              <a:rPr lang="en-US" dirty="0" smtClean="0"/>
              <a:t>(Common Failure Modes)</a:t>
            </a:r>
            <a:endParaRPr lang="en-US" dirty="0"/>
          </a:p>
        </p:txBody>
      </p:sp>
      <p:sp>
        <p:nvSpPr>
          <p:cNvPr id="3" name="Content Placeholder 2"/>
          <p:cNvSpPr>
            <a:spLocks noGrp="1"/>
          </p:cNvSpPr>
          <p:nvPr>
            <p:ph idx="1"/>
          </p:nvPr>
        </p:nvSpPr>
        <p:spPr>
          <a:noFill/>
        </p:spPr>
        <p:txBody>
          <a:bodyPr/>
          <a:lstStyle/>
          <a:p>
            <a:r>
              <a:rPr lang="en-US" dirty="0" smtClean="0"/>
              <a:t>Overactive negative affective states (fear, depression) – these are strongest to start with!</a:t>
            </a:r>
          </a:p>
          <a:p>
            <a:r>
              <a:rPr lang="en-US" dirty="0" smtClean="0"/>
              <a:t>Vicious cycle pattern: spiraling downward..</a:t>
            </a:r>
          </a:p>
          <a:p>
            <a:pPr lvl="1"/>
            <a:r>
              <a:rPr lang="en-US" u="sng" dirty="0" smtClean="0">
                <a:solidFill>
                  <a:schemeClr val="tx1"/>
                </a:solidFill>
              </a:rPr>
              <a:t>Lose self-esteem, self-concept, positive goals – these are what buffer us from the negative</a:t>
            </a:r>
          </a:p>
          <a:p>
            <a:pPr lvl="1"/>
            <a:r>
              <a:rPr lang="en-US" dirty="0" smtClean="0"/>
              <a:t>Plasticity reinforces existing activity: OCD repetition</a:t>
            </a:r>
          </a:p>
          <a:p>
            <a:r>
              <a:rPr lang="en-US" dirty="0" err="1" smtClean="0"/>
              <a:t>Scz</a:t>
            </a:r>
            <a:r>
              <a:rPr lang="en-US" dirty="0" smtClean="0"/>
              <a:t>: “normal” adaptive response to threats:</a:t>
            </a:r>
          </a:p>
          <a:p>
            <a:pPr lvl="1"/>
            <a:r>
              <a:rPr lang="en-US" sz="2400" dirty="0" smtClean="0"/>
              <a:t>Brain starts acting weird, so exert extra levels of control – delusions of grandeur in response to ego threat = further separation from reality..</a:t>
            </a:r>
          </a:p>
        </p:txBody>
      </p:sp>
    </p:spTree>
    <p:extLst>
      <p:ext uri="{BB962C8B-B14F-4D97-AF65-F5344CB8AC3E}">
        <p14:creationId xmlns:p14="http://schemas.microsoft.com/office/powerpoint/2010/main" val="474633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line</a:t>
            </a:r>
            <a:endParaRPr lang="en-US" dirty="0"/>
          </a:p>
        </p:txBody>
      </p:sp>
      <p:sp>
        <p:nvSpPr>
          <p:cNvPr id="3" name="Content Placeholder 2"/>
          <p:cNvSpPr>
            <a:spLocks noGrp="1"/>
          </p:cNvSpPr>
          <p:nvPr>
            <p:ph idx="1"/>
          </p:nvPr>
        </p:nvSpPr>
        <p:spPr/>
        <p:txBody>
          <a:bodyPr/>
          <a:lstStyle/>
          <a:p>
            <a:r>
              <a:rPr lang="en-US" dirty="0" smtClean="0"/>
              <a:t>It takes </a:t>
            </a:r>
            <a:r>
              <a:rPr lang="en-US" i="1" dirty="0" smtClean="0"/>
              <a:t>serious work </a:t>
            </a:r>
            <a:r>
              <a:rPr lang="en-US" dirty="0" smtClean="0"/>
              <a:t>to overcome strength of negative emotional systems:</a:t>
            </a:r>
          </a:p>
          <a:p>
            <a:pPr lvl="1"/>
            <a:r>
              <a:rPr lang="en-US" dirty="0" smtClean="0"/>
              <a:t>Easy to be overcome with defeatist, negative thoughts, worries, anxieties, </a:t>
            </a:r>
            <a:r>
              <a:rPr lang="en-US" dirty="0" err="1" smtClean="0"/>
              <a:t>etc</a:t>
            </a:r>
            <a:endParaRPr lang="en-US" dirty="0" smtClean="0"/>
          </a:p>
          <a:p>
            <a:pPr lvl="1"/>
            <a:r>
              <a:rPr lang="en-US" dirty="0" smtClean="0"/>
              <a:t>Sometimes you need some help!  Someone who can talk you through it, get you pointed in a new direction, etc..</a:t>
            </a:r>
          </a:p>
          <a:p>
            <a:pPr lvl="1"/>
            <a:r>
              <a:rPr lang="en-US" dirty="0" smtClean="0"/>
              <a:t>First step is always recognition and acceptance, and understanding that this is just how your brain works, and you just need to work at it to overcome..</a:t>
            </a:r>
            <a:endParaRPr lang="en-US" dirty="0"/>
          </a:p>
        </p:txBody>
      </p:sp>
    </p:spTree>
    <p:extLst>
      <p:ext uri="{BB962C8B-B14F-4D97-AF65-F5344CB8AC3E}">
        <p14:creationId xmlns:p14="http://schemas.microsoft.com/office/powerpoint/2010/main" val="339175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Pharmacotherapy</a:t>
            </a:r>
            <a:endParaRPr lang="en-US" dirty="0"/>
          </a:p>
        </p:txBody>
      </p:sp>
      <p:sp>
        <p:nvSpPr>
          <p:cNvPr id="3" name="Content Placeholder 2"/>
          <p:cNvSpPr>
            <a:spLocks noGrp="1"/>
          </p:cNvSpPr>
          <p:nvPr>
            <p:ph idx="1"/>
          </p:nvPr>
        </p:nvSpPr>
        <p:spPr/>
        <p:txBody>
          <a:bodyPr/>
          <a:lstStyle/>
          <a:p>
            <a:r>
              <a:rPr lang="en-US" dirty="0" smtClean="0"/>
              <a:t>No more effective than “placebo” for most people</a:t>
            </a:r>
          </a:p>
          <a:p>
            <a:r>
              <a:rPr lang="en-US" dirty="0" smtClean="0"/>
              <a:t>Massive conspiracy marketing from drug companies, pushing a “miracle cure” for shiny happy people!</a:t>
            </a:r>
          </a:p>
          <a:p>
            <a:r>
              <a:rPr lang="en-US" dirty="0" smtClean="0"/>
              <a:t>Major side effects and risks, including extreme violence, suicide in some cases..</a:t>
            </a:r>
            <a:endParaRPr lang="en-US" dirty="0"/>
          </a:p>
        </p:txBody>
      </p:sp>
    </p:spTree>
    <p:extLst>
      <p:ext uri="{BB962C8B-B14F-4D97-AF65-F5344CB8AC3E}">
        <p14:creationId xmlns:p14="http://schemas.microsoft.com/office/powerpoint/2010/main" val="299906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90525" y="322895"/>
            <a:ext cx="7185268" cy="40681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4010025"/>
            <a:ext cx="5191125" cy="3422580"/>
          </a:xfrm>
          <a:prstGeom prst="rect">
            <a:avLst/>
          </a:prstGeom>
        </p:spPr>
      </p:pic>
    </p:spTree>
    <p:extLst>
      <p:ext uri="{BB962C8B-B14F-4D97-AF65-F5344CB8AC3E}">
        <p14:creationId xmlns:p14="http://schemas.microsoft.com/office/powerpoint/2010/main" val="148829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Serotonin is VERY Complex</a:t>
            </a:r>
            <a:endParaRPr lang="en-US" dirty="0"/>
          </a:p>
        </p:txBody>
      </p:sp>
      <p:sp>
        <p:nvSpPr>
          <p:cNvPr id="3" name="Content Placeholder 2"/>
          <p:cNvSpPr>
            <a:spLocks noGrp="1"/>
          </p:cNvSpPr>
          <p:nvPr>
            <p:ph idx="1"/>
          </p:nvPr>
        </p:nvSpPr>
        <p:spPr/>
        <p:txBody>
          <a:bodyPr/>
          <a:lstStyle/>
          <a:p>
            <a:r>
              <a:rPr lang="en-US" dirty="0" smtClean="0"/>
              <a:t>Many different 5HT pathways, receptors, each with different, opposing effects</a:t>
            </a:r>
          </a:p>
          <a:p>
            <a:pPr lvl="1"/>
            <a:r>
              <a:rPr lang="en-US" dirty="0" smtClean="0"/>
              <a:t>“Happy” 5HT pathway: </a:t>
            </a:r>
            <a:r>
              <a:rPr lang="en-US" dirty="0" err="1" smtClean="0"/>
              <a:t>interfascicular</a:t>
            </a:r>
            <a:r>
              <a:rPr lang="en-US" dirty="0" smtClean="0"/>
              <a:t> raphe (DRI)</a:t>
            </a:r>
          </a:p>
          <a:p>
            <a:pPr lvl="1"/>
            <a:r>
              <a:rPr lang="en-US" dirty="0" smtClean="0"/>
              <a:t>“Sad” 5HT pathway: caudal raphe?</a:t>
            </a:r>
          </a:p>
          <a:p>
            <a:pPr lvl="1"/>
            <a:r>
              <a:rPr lang="en-US" dirty="0" smtClean="0"/>
              <a:t>Many others..!</a:t>
            </a:r>
          </a:p>
          <a:p>
            <a:r>
              <a:rPr lang="en-US" dirty="0" smtClean="0"/>
              <a:t>Chemical imbalance vs. chemical intervention / jumpstart?</a:t>
            </a:r>
          </a:p>
          <a:p>
            <a:endParaRPr lang="en-US" dirty="0"/>
          </a:p>
        </p:txBody>
      </p:sp>
    </p:spTree>
    <p:extLst>
      <p:ext uri="{BB962C8B-B14F-4D97-AF65-F5344CB8AC3E}">
        <p14:creationId xmlns:p14="http://schemas.microsoft.com/office/powerpoint/2010/main" val="126148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736600"/>
          </a:xfrm>
        </p:spPr>
        <p:txBody>
          <a:bodyPr/>
          <a:lstStyle/>
          <a:p>
            <a:r>
              <a:rPr lang="en-US" dirty="0" smtClean="0"/>
              <a:t>Placebo Data</a:t>
            </a:r>
          </a:p>
        </p:txBody>
      </p:sp>
      <p:pic>
        <p:nvPicPr>
          <p:cNvPr id="5" name="Picture 4" descr="Screen Shot 2015-04-23 at 9.59.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7" y="2147598"/>
            <a:ext cx="8871747" cy="5021162"/>
          </a:xfrm>
          <a:prstGeom prst="rect">
            <a:avLst/>
          </a:prstGeom>
        </p:spPr>
      </p:pic>
      <p:sp>
        <p:nvSpPr>
          <p:cNvPr id="6" name="TextBox 5"/>
          <p:cNvSpPr txBox="1"/>
          <p:nvPr/>
        </p:nvSpPr>
        <p:spPr>
          <a:xfrm>
            <a:off x="466725" y="1343025"/>
            <a:ext cx="9220200" cy="786626"/>
          </a:xfrm>
          <a:prstGeom prst="rect">
            <a:avLst/>
          </a:prstGeom>
          <a:noFill/>
        </p:spPr>
        <p:txBody>
          <a:bodyPr wrap="square" rtlCol="0">
            <a:spAutoFit/>
          </a:bodyPr>
          <a:lstStyle/>
          <a:p>
            <a:r>
              <a:rPr lang="en-US" sz="2400" dirty="0" smtClean="0"/>
              <a:t>Telling people about placebo (“</a:t>
            </a:r>
            <a:r>
              <a:rPr lang="en-US" sz="2400" dirty="0" err="1" smtClean="0"/>
              <a:t>postreveal</a:t>
            </a:r>
            <a:r>
              <a:rPr lang="en-US" sz="2400" dirty="0" smtClean="0"/>
              <a:t>”) doesn’t overcome prior long conditioning, but does for short amount of prior conditioning!</a:t>
            </a:r>
            <a:endParaRPr lang="en-US" sz="2400" dirty="0"/>
          </a:p>
        </p:txBody>
      </p:sp>
    </p:spTree>
    <p:extLst>
      <p:ext uri="{BB962C8B-B14F-4D97-AF65-F5344CB8AC3E}">
        <p14:creationId xmlns:p14="http://schemas.microsoft.com/office/powerpoint/2010/main" val="396293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Hey, what about ADHD??</a:t>
            </a:r>
            <a:endParaRPr lang="en-US" dirty="0"/>
          </a:p>
        </p:txBody>
      </p:sp>
      <p:sp>
        <p:nvSpPr>
          <p:cNvPr id="3" name="Content Placeholder 2"/>
          <p:cNvSpPr>
            <a:spLocks noGrp="1"/>
          </p:cNvSpPr>
          <p:nvPr>
            <p:ph idx="1"/>
          </p:nvPr>
        </p:nvSpPr>
        <p:spPr/>
        <p:txBody>
          <a:bodyPr/>
          <a:lstStyle/>
          <a:p>
            <a:r>
              <a:rPr lang="en-US" dirty="0" smtClean="0"/>
              <a:t>Neurodevelopmental: in a different category from other disorders</a:t>
            </a:r>
          </a:p>
          <a:p>
            <a:r>
              <a:rPr lang="en-US" dirty="0" err="1" smtClean="0"/>
              <a:t>Volkow</a:t>
            </a:r>
            <a:r>
              <a:rPr lang="en-US" dirty="0" smtClean="0"/>
              <a:t> et al (2011</a:t>
            </a:r>
            <a:r>
              <a:rPr lang="en-US" dirty="0"/>
              <a:t>): </a:t>
            </a:r>
            <a:r>
              <a:rPr lang="en-US" dirty="0" smtClean="0"/>
              <a:t>“These </a:t>
            </a:r>
            <a:r>
              <a:rPr lang="en-US" dirty="0"/>
              <a:t>findings provide evidence that disruption of the dopamine reward pathway is associated with motivation deficits in ADHD adults, which may contribute to attention deficits and supports the use of therapeutic interventions to enhance motivation in ADHD</a:t>
            </a:r>
            <a:r>
              <a:rPr lang="en-US" dirty="0" smtClean="0"/>
              <a:t>.”</a:t>
            </a:r>
            <a:endParaRPr lang="en-US" dirty="0"/>
          </a:p>
        </p:txBody>
      </p:sp>
    </p:spTree>
    <p:extLst>
      <p:ext uri="{BB962C8B-B14F-4D97-AF65-F5344CB8AC3E}">
        <p14:creationId xmlns:p14="http://schemas.microsoft.com/office/powerpoint/2010/main" val="59995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889000"/>
          </a:xfrm>
        </p:spPr>
        <p:txBody>
          <a:bodyPr/>
          <a:lstStyle/>
          <a:p>
            <a:r>
              <a:rPr lang="en-US" dirty="0" err="1" smtClean="0"/>
              <a:t>Volkow</a:t>
            </a:r>
            <a:r>
              <a:rPr lang="en-US" dirty="0" smtClean="0"/>
              <a:t> et al, 2011</a:t>
            </a:r>
            <a:endParaRPr lang="en-US" dirty="0"/>
          </a:p>
        </p:txBody>
      </p:sp>
      <p:pic>
        <p:nvPicPr>
          <p:cNvPr id="4" name="Content Placeholder 3"/>
          <p:cNvPicPr>
            <a:picLocks noGrp="1" noChangeAspect="1"/>
          </p:cNvPicPr>
          <p:nvPr>
            <p:ph idx="1"/>
          </p:nvPr>
        </p:nvPicPr>
        <p:blipFill rotWithShape="1">
          <a:blip r:embed="rId2"/>
          <a:srcRect l="-1447" r="-665"/>
          <a:stretch/>
        </p:blipFill>
        <p:spPr>
          <a:xfrm>
            <a:off x="503259" y="1343025"/>
            <a:ext cx="5943599" cy="5780064"/>
          </a:xfrm>
        </p:spPr>
      </p:pic>
      <p:sp>
        <p:nvSpPr>
          <p:cNvPr id="3" name="TextBox 2"/>
          <p:cNvSpPr txBox="1"/>
          <p:nvPr/>
        </p:nvSpPr>
        <p:spPr>
          <a:xfrm>
            <a:off x="6447916" y="1343025"/>
            <a:ext cx="3123142" cy="3274743"/>
          </a:xfrm>
          <a:prstGeom prst="rect">
            <a:avLst/>
          </a:prstGeom>
          <a:noFill/>
        </p:spPr>
        <p:txBody>
          <a:bodyPr wrap="square" rtlCol="0">
            <a:spAutoFit/>
          </a:bodyPr>
          <a:lstStyle/>
          <a:p>
            <a:r>
              <a:rPr lang="en-US" sz="2000" dirty="0" smtClean="0"/>
              <a:t>Relationship between ventral striatum (basal ganglia) dopamine factors and motivation levels for individual subjects.</a:t>
            </a:r>
          </a:p>
          <a:p>
            <a:endParaRPr lang="en-US" sz="2000" dirty="0"/>
          </a:p>
          <a:p>
            <a:r>
              <a:rPr lang="en-US" sz="2000" dirty="0" smtClean="0"/>
              <a:t>D2R = dopamine D2 receptor</a:t>
            </a:r>
          </a:p>
          <a:p>
            <a:endParaRPr lang="en-US" sz="2000" dirty="0"/>
          </a:p>
          <a:p>
            <a:r>
              <a:rPr lang="en-US" sz="2000" dirty="0" smtClean="0"/>
              <a:t>DAT  = dopamine transporter (re-uptake)</a:t>
            </a:r>
            <a:endParaRPr lang="en-US" sz="2000" dirty="0"/>
          </a:p>
        </p:txBody>
      </p:sp>
    </p:spTree>
    <p:extLst>
      <p:ext uri="{BB962C8B-B14F-4D97-AF65-F5344CB8AC3E}">
        <p14:creationId xmlns:p14="http://schemas.microsoft.com/office/powerpoint/2010/main" val="100202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Questions / Issues</a:t>
            </a:r>
            <a:endParaRPr lang="en-US" dirty="0"/>
          </a:p>
        </p:txBody>
      </p:sp>
      <p:sp>
        <p:nvSpPr>
          <p:cNvPr id="3" name="Content Placeholder 2"/>
          <p:cNvSpPr>
            <a:spLocks noGrp="1"/>
          </p:cNvSpPr>
          <p:nvPr>
            <p:ph idx="1"/>
          </p:nvPr>
        </p:nvSpPr>
        <p:spPr/>
        <p:txBody>
          <a:bodyPr/>
          <a:lstStyle/>
          <a:p>
            <a:r>
              <a:rPr lang="en-US" dirty="0" smtClean="0"/>
              <a:t>Are all good forms of therapy equivalent?</a:t>
            </a:r>
          </a:p>
          <a:p>
            <a:pPr lvl="1"/>
            <a:r>
              <a:rPr lang="en-US" dirty="0" smtClean="0"/>
              <a:t>“Dodo bird verdict”</a:t>
            </a:r>
          </a:p>
          <a:p>
            <a:pPr lvl="1"/>
            <a:r>
              <a:rPr lang="en-US" dirty="0" smtClean="0"/>
              <a:t>If so, what makes them all work?</a:t>
            </a:r>
          </a:p>
          <a:p>
            <a:pPr lvl="1"/>
            <a:endParaRPr lang="en-US" dirty="0" smtClean="0"/>
          </a:p>
          <a:p>
            <a:r>
              <a:rPr lang="en-US" dirty="0" smtClean="0"/>
              <a:t>Do drugs work, enough to be worth the risks?</a:t>
            </a:r>
          </a:p>
          <a:p>
            <a:pPr lvl="1"/>
            <a:r>
              <a:rPr lang="en-US" dirty="0" smtClean="0"/>
              <a:t>No better than therapy for most people</a:t>
            </a:r>
          </a:p>
          <a:p>
            <a:pPr lvl="1"/>
            <a:r>
              <a:rPr lang="en-US" dirty="0" smtClean="0"/>
              <a:t>Most people don</a:t>
            </a:r>
            <a:r>
              <a:rPr lang="fr-FR" dirty="0" smtClean="0"/>
              <a:t>’</a:t>
            </a:r>
            <a:r>
              <a:rPr lang="en-US" dirty="0" smtClean="0"/>
              <a:t>t have a “brain” disorder!?</a:t>
            </a:r>
          </a:p>
        </p:txBody>
      </p:sp>
    </p:spTree>
    <p:extLst>
      <p:ext uri="{BB962C8B-B14F-4D97-AF65-F5344CB8AC3E}">
        <p14:creationId xmlns:p14="http://schemas.microsoft.com/office/powerpoint/2010/main" val="3471445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ADHD</a:t>
            </a:r>
            <a:endParaRPr lang="en-US" dirty="0"/>
          </a:p>
        </p:txBody>
      </p:sp>
      <p:sp>
        <p:nvSpPr>
          <p:cNvPr id="3" name="Content Placeholder 2"/>
          <p:cNvSpPr>
            <a:spLocks noGrp="1"/>
          </p:cNvSpPr>
          <p:nvPr>
            <p:ph idx="1"/>
          </p:nvPr>
        </p:nvSpPr>
        <p:spPr/>
        <p:txBody>
          <a:bodyPr/>
          <a:lstStyle/>
          <a:p>
            <a:pPr marL="107737" indent="0">
              <a:buNone/>
            </a:pPr>
            <a:r>
              <a:rPr lang="en-US" dirty="0" smtClean="0"/>
              <a:t>Do you have ADHD?</a:t>
            </a:r>
          </a:p>
          <a:p>
            <a:pPr marL="107737" indent="0">
              <a:buNone/>
            </a:pPr>
            <a:r>
              <a:rPr lang="en-US" dirty="0" smtClean="0"/>
              <a:t>A. Yes, diagnosed, on meds</a:t>
            </a:r>
          </a:p>
          <a:p>
            <a:pPr marL="107737" indent="0">
              <a:buNone/>
            </a:pPr>
            <a:r>
              <a:rPr lang="en-US" dirty="0" smtClean="0"/>
              <a:t>B. Yes, diagnosed, not on meds</a:t>
            </a:r>
          </a:p>
          <a:p>
            <a:pPr marL="107737" indent="0">
              <a:buNone/>
            </a:pPr>
            <a:r>
              <a:rPr lang="en-US" dirty="0" smtClean="0"/>
              <a:t>C. Yes, not diagnosed, on meds</a:t>
            </a:r>
          </a:p>
          <a:p>
            <a:pPr marL="107737" indent="0">
              <a:buNone/>
            </a:pPr>
            <a:r>
              <a:rPr lang="en-US" dirty="0" smtClean="0"/>
              <a:t>D. Yes, not diagnosed, not on meds</a:t>
            </a:r>
          </a:p>
          <a:p>
            <a:pPr marL="107737" indent="0">
              <a:buNone/>
            </a:pPr>
            <a:r>
              <a:rPr lang="en-US" dirty="0" smtClean="0"/>
              <a:t>E. No.</a:t>
            </a:r>
          </a:p>
          <a:p>
            <a:pPr marL="107737" indent="0">
              <a:buNone/>
            </a:pPr>
            <a:endParaRPr lang="en-US" dirty="0"/>
          </a:p>
        </p:txBody>
      </p:sp>
    </p:spTree>
    <p:extLst>
      <p:ext uri="{BB962C8B-B14F-4D97-AF65-F5344CB8AC3E}">
        <p14:creationId xmlns:p14="http://schemas.microsoft.com/office/powerpoint/2010/main" val="3308907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ADHD</a:t>
            </a:r>
            <a:endParaRPr lang="en-US" dirty="0"/>
          </a:p>
        </p:txBody>
      </p:sp>
      <p:sp>
        <p:nvSpPr>
          <p:cNvPr id="3" name="Content Placeholder 2"/>
          <p:cNvSpPr>
            <a:spLocks noGrp="1"/>
          </p:cNvSpPr>
          <p:nvPr>
            <p:ph idx="1"/>
          </p:nvPr>
        </p:nvSpPr>
        <p:spPr/>
        <p:txBody>
          <a:bodyPr/>
          <a:lstStyle/>
          <a:p>
            <a:pPr marL="107737" indent="0">
              <a:buNone/>
            </a:pPr>
            <a:r>
              <a:rPr lang="en-US" dirty="0" smtClean="0"/>
              <a:t>If you answered Yes to ADHD, what is your handedness?</a:t>
            </a:r>
          </a:p>
          <a:p>
            <a:pPr marL="107737" indent="0">
              <a:buNone/>
            </a:pPr>
            <a:r>
              <a:rPr lang="en-US" dirty="0" smtClean="0"/>
              <a:t>A. Right handed</a:t>
            </a:r>
          </a:p>
          <a:p>
            <a:pPr marL="107737" indent="0">
              <a:buNone/>
            </a:pPr>
            <a:r>
              <a:rPr lang="en-US" dirty="0" smtClean="0"/>
              <a:t>B. Left handed</a:t>
            </a:r>
          </a:p>
          <a:p>
            <a:pPr marL="107737" indent="0">
              <a:buNone/>
            </a:pPr>
            <a:r>
              <a:rPr lang="en-US" dirty="0" smtClean="0"/>
              <a:t>C. Bimanual</a:t>
            </a:r>
          </a:p>
          <a:p>
            <a:pPr marL="107737" indent="0">
              <a:buNone/>
            </a:pPr>
            <a:r>
              <a:rPr lang="en-US" dirty="0" smtClean="0"/>
              <a:t>D. Still don’t have ADHD!</a:t>
            </a:r>
          </a:p>
          <a:p>
            <a:pPr marL="107737" indent="0">
              <a:buNone/>
            </a:pPr>
            <a:endParaRPr lang="en-US" dirty="0"/>
          </a:p>
        </p:txBody>
      </p:sp>
    </p:spTree>
    <p:extLst>
      <p:ext uri="{BB962C8B-B14F-4D97-AF65-F5344CB8AC3E}">
        <p14:creationId xmlns:p14="http://schemas.microsoft.com/office/powerpoint/2010/main" val="1521436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Therapy Definition</a:t>
            </a:r>
            <a:endParaRPr lang="en-US" dirty="0"/>
          </a:p>
        </p:txBody>
      </p:sp>
      <p:sp>
        <p:nvSpPr>
          <p:cNvPr id="3" name="Content Placeholder 2"/>
          <p:cNvSpPr>
            <a:spLocks noGrp="1"/>
          </p:cNvSpPr>
          <p:nvPr>
            <p:ph idx="1"/>
          </p:nvPr>
        </p:nvSpPr>
        <p:spPr/>
        <p:txBody>
          <a:bodyPr/>
          <a:lstStyle/>
          <a:p>
            <a:pPr marL="107737" indent="0">
              <a:buNone/>
            </a:pPr>
            <a:r>
              <a:rPr lang="en-US" b="1" dirty="0" smtClean="0"/>
              <a:t>Psychotherapy</a:t>
            </a:r>
            <a:r>
              <a:rPr lang="en-US" dirty="0" smtClean="0"/>
              <a:t> is a unique form of relationship:</a:t>
            </a:r>
          </a:p>
          <a:p>
            <a:pPr lvl="1"/>
            <a:r>
              <a:rPr lang="en-US" dirty="0" smtClean="0"/>
              <a:t>Focus entirely on client’s needs and problems</a:t>
            </a:r>
          </a:p>
          <a:p>
            <a:pPr lvl="1"/>
            <a:r>
              <a:rPr lang="en-US" dirty="0" smtClean="0"/>
              <a:t>Therapist is paid</a:t>
            </a:r>
          </a:p>
          <a:p>
            <a:pPr lvl="1"/>
            <a:r>
              <a:rPr lang="en-US" dirty="0" smtClean="0"/>
              <a:t>Therapy takes place in structured setting</a:t>
            </a:r>
          </a:p>
          <a:p>
            <a:pPr lvl="1"/>
            <a:r>
              <a:rPr lang="en-US" dirty="0" smtClean="0"/>
              <a:t>Each meeting is time-limited (e.g., 50min)</a:t>
            </a:r>
          </a:p>
          <a:p>
            <a:pPr lvl="1"/>
            <a:r>
              <a:rPr lang="en-US" dirty="0" smtClean="0"/>
              <a:t>The relationship is expected to terminate</a:t>
            </a:r>
            <a:endParaRPr lang="en-US" dirty="0"/>
          </a:p>
        </p:txBody>
      </p:sp>
    </p:spTree>
    <p:extLst>
      <p:ext uri="{BB962C8B-B14F-4D97-AF65-F5344CB8AC3E}">
        <p14:creationId xmlns:p14="http://schemas.microsoft.com/office/powerpoint/2010/main" val="576207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of Therapy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Current, Empirically Supported Therapy (EST):</a:t>
            </a:r>
          </a:p>
          <a:p>
            <a:pPr marL="888147" lvl="1" indent="-457200" defTabSz="914400" fontAlgn="auto">
              <a:lnSpc>
                <a:spcPct val="100000"/>
              </a:lnSpc>
              <a:spcBef>
                <a:spcPts val="0"/>
              </a:spcBef>
              <a:spcAft>
                <a:spcPts val="0"/>
              </a:spcAft>
              <a:buClrTx/>
              <a:buSzTx/>
            </a:pPr>
            <a:r>
              <a:rPr lang="en-US" b="1" dirty="0" smtClean="0"/>
              <a:t>Cognitive-Behavior Therapy </a:t>
            </a:r>
            <a:r>
              <a:rPr lang="en-US" dirty="0" smtClean="0"/>
              <a:t>(CBT): change thoughts and behaviors (GAD, Panic, Depression)</a:t>
            </a:r>
          </a:p>
          <a:p>
            <a:pPr marL="888147" lvl="1" indent="-457200" defTabSz="914400" fontAlgn="auto">
              <a:lnSpc>
                <a:spcPct val="100000"/>
              </a:lnSpc>
              <a:spcBef>
                <a:spcPts val="0"/>
              </a:spcBef>
              <a:spcAft>
                <a:spcPts val="0"/>
              </a:spcAft>
              <a:buClrTx/>
              <a:buSzTx/>
            </a:pPr>
            <a:r>
              <a:rPr lang="en-US" b="1" dirty="0" smtClean="0"/>
              <a:t>Mindfulness-based CT </a:t>
            </a:r>
            <a:r>
              <a:rPr lang="en-US" dirty="0" smtClean="0"/>
              <a:t>(MBCT): + acceptance</a:t>
            </a:r>
          </a:p>
          <a:p>
            <a:pPr marL="888147" lvl="1" indent="-457200" defTabSz="914400" fontAlgn="auto">
              <a:lnSpc>
                <a:spcPct val="100000"/>
              </a:lnSpc>
              <a:spcBef>
                <a:spcPts val="0"/>
              </a:spcBef>
              <a:spcAft>
                <a:spcPts val="0"/>
              </a:spcAft>
              <a:buClrTx/>
              <a:buSzTx/>
            </a:pPr>
            <a:r>
              <a:rPr lang="en-US" b="1" dirty="0" smtClean="0"/>
              <a:t>Behavior Therapy </a:t>
            </a:r>
            <a:r>
              <a:rPr lang="en-US" dirty="0" smtClean="0"/>
              <a:t>(BT): conditioning (Depression)</a:t>
            </a:r>
          </a:p>
          <a:p>
            <a:pPr marL="888147" lvl="1" indent="-457200" defTabSz="914400" fontAlgn="auto">
              <a:lnSpc>
                <a:spcPct val="100000"/>
              </a:lnSpc>
              <a:spcBef>
                <a:spcPts val="0"/>
              </a:spcBef>
              <a:spcAft>
                <a:spcPts val="0"/>
              </a:spcAft>
              <a:buClrTx/>
              <a:buSzTx/>
            </a:pPr>
            <a:r>
              <a:rPr lang="en-US" b="1" dirty="0" smtClean="0"/>
              <a:t>Exposure Therapy </a:t>
            </a:r>
            <a:r>
              <a:rPr lang="en-US" dirty="0" smtClean="0"/>
              <a:t>(OCD, phobias)</a:t>
            </a:r>
          </a:p>
          <a:p>
            <a:pPr marL="888147" lvl="1" indent="-457200" defTabSz="914400" fontAlgn="auto">
              <a:lnSpc>
                <a:spcPct val="100000"/>
              </a:lnSpc>
              <a:spcBef>
                <a:spcPts val="0"/>
              </a:spcBef>
              <a:spcAft>
                <a:spcPts val="0"/>
              </a:spcAft>
              <a:buClrTx/>
              <a:buSzTx/>
            </a:pPr>
            <a:r>
              <a:rPr lang="en-US" dirty="0" smtClean="0"/>
              <a:t>(also Group, Family, Couple Therapy)</a:t>
            </a:r>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Integrative</a:t>
            </a:r>
            <a:r>
              <a:rPr lang="en-US" dirty="0" smtClean="0"/>
              <a:t>: most common, tailor to client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Old: Psychoanalysis, Psychodynamic Therapy, Client-Centered Therapy, REBT</a:t>
            </a:r>
            <a:endParaRPr lang="en-US" dirty="0"/>
          </a:p>
        </p:txBody>
      </p:sp>
    </p:spTree>
    <p:extLst>
      <p:ext uri="{BB962C8B-B14F-4D97-AF65-F5344CB8AC3E}">
        <p14:creationId xmlns:p14="http://schemas.microsoft.com/office/powerpoint/2010/main" val="5781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you had?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Which form of therapy have you experienced?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Tx/>
              <a:buAutoNum type="alphaUcPeriod"/>
              <a:tabLst/>
              <a:defRPr/>
            </a:pPr>
            <a:r>
              <a:rPr lang="en-US" dirty="0" smtClean="0"/>
              <a:t>Cognitive-Behavior Therapy (CBT)</a:t>
            </a:r>
          </a:p>
          <a:p>
            <a:pPr marL="514350" marR="0" lvl="0" indent="-514350" defTabSz="914400" eaLnBrk="1" fontAlgn="auto" latinLnBrk="0" hangingPunct="1">
              <a:lnSpc>
                <a:spcPct val="100000"/>
              </a:lnSpc>
              <a:spcBef>
                <a:spcPts val="0"/>
              </a:spcBef>
              <a:spcAft>
                <a:spcPts val="0"/>
              </a:spcAft>
              <a:buClrTx/>
              <a:buSzTx/>
              <a:buFontTx/>
              <a:buAutoNum type="alphaUcPeriod"/>
              <a:tabLst/>
              <a:defRPr/>
            </a:pPr>
            <a:r>
              <a:rPr lang="en-US" dirty="0" smtClean="0"/>
              <a:t>Behavior Therapy (including exposure)</a:t>
            </a:r>
          </a:p>
          <a:p>
            <a:pPr marL="514350" marR="0" lvl="0" indent="-514350" defTabSz="914400" eaLnBrk="1" fontAlgn="auto" latinLnBrk="0" hangingPunct="1">
              <a:lnSpc>
                <a:spcPct val="100000"/>
              </a:lnSpc>
              <a:spcBef>
                <a:spcPts val="0"/>
              </a:spcBef>
              <a:spcAft>
                <a:spcPts val="0"/>
              </a:spcAft>
              <a:buClrTx/>
              <a:buSzTx/>
              <a:buFontTx/>
              <a:buAutoNum type="alphaUcPeriod"/>
              <a:tabLst/>
              <a:defRPr/>
            </a:pPr>
            <a:r>
              <a:rPr lang="en-US" dirty="0" smtClean="0"/>
              <a:t>Integrative / eclectic</a:t>
            </a:r>
          </a:p>
          <a:p>
            <a:pPr marL="514350" marR="0" lvl="0" indent="-514350" defTabSz="914400" eaLnBrk="1" fontAlgn="auto" latinLnBrk="0" hangingPunct="1">
              <a:lnSpc>
                <a:spcPct val="100000"/>
              </a:lnSpc>
              <a:spcBef>
                <a:spcPts val="0"/>
              </a:spcBef>
              <a:spcAft>
                <a:spcPts val="0"/>
              </a:spcAft>
              <a:buClrTx/>
              <a:buSzTx/>
              <a:buFontTx/>
              <a:buAutoNum type="alphaUcPeriod"/>
              <a:tabLst/>
              <a:defRPr/>
            </a:pPr>
            <a:r>
              <a:rPr lang="en-US" dirty="0" smtClean="0"/>
              <a:t>Psychoanalysis / psychodynamic / other</a:t>
            </a:r>
          </a:p>
          <a:p>
            <a:pPr marL="514350" marR="0" lvl="0" indent="-514350" defTabSz="914400" eaLnBrk="1" fontAlgn="auto" latinLnBrk="0" hangingPunct="1">
              <a:lnSpc>
                <a:spcPct val="100000"/>
              </a:lnSpc>
              <a:spcBef>
                <a:spcPts val="0"/>
              </a:spcBef>
              <a:spcAft>
                <a:spcPts val="0"/>
              </a:spcAft>
              <a:buClrTx/>
              <a:buSzTx/>
              <a:buFontTx/>
              <a:buAutoNum type="alphaUcPeriod"/>
              <a:tabLst/>
              <a:defRPr/>
            </a:pPr>
            <a:r>
              <a:rPr lang="en-US" dirty="0" smtClean="0"/>
              <a:t>None</a:t>
            </a:r>
          </a:p>
          <a:p>
            <a:pPr marL="514350" marR="0" lvl="0" indent="-514350" defTabSz="914400" eaLnBrk="1" fontAlgn="auto" latinLnBrk="0" hangingPunct="1">
              <a:lnSpc>
                <a:spcPct val="100000"/>
              </a:lnSpc>
              <a:spcBef>
                <a:spcPts val="0"/>
              </a:spcBef>
              <a:spcAft>
                <a:spcPts val="0"/>
              </a:spcAft>
              <a:buClrTx/>
              <a:buSzTx/>
              <a:buFontTx/>
              <a:buAutoNum type="alphaUcPeriod"/>
              <a:tabLst/>
              <a:defRPr/>
            </a:pPr>
            <a:endParaRPr lang="en-US" dirty="0"/>
          </a:p>
        </p:txBody>
      </p:sp>
    </p:spTree>
    <p:extLst>
      <p:ext uri="{BB962C8B-B14F-4D97-AF65-F5344CB8AC3E}">
        <p14:creationId xmlns:p14="http://schemas.microsoft.com/office/powerpoint/2010/main" val="22662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 Works!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Behavioral Therapy = Behaviorism Theory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Cognitive Therapy = Cognitive Theory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Mindfulness = ?? Theory </a:t>
            </a:r>
            <a:r>
              <a:rPr lang="en-US" dirty="0" smtClean="0">
                <a:sym typeface="Wingdings"/>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3843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(Behavior) Therapy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Goal: change negative beliefs, automatic thoughts (negative cognitive triad, Beck) *and behaviors*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Method: get client to question beliefs, confront negative thoughts with positive facts..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Challenges: Many ways of focusing on negative: Overgeneralization; Discounting positives; Catastrophizing; Mind-reading; Magnifying; Filtering</a:t>
            </a:r>
          </a:p>
        </p:txBody>
      </p:sp>
    </p:spTree>
    <p:extLst>
      <p:ext uri="{BB962C8B-B14F-4D97-AF65-F5344CB8AC3E}">
        <p14:creationId xmlns:p14="http://schemas.microsoft.com/office/powerpoint/2010/main" val="156031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Behaviorism and Exposure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Behavior Therapy: Use operant, classical conditioning to shape positive patterns of behavior (prizes, </a:t>
            </a:r>
            <a:r>
              <a:rPr lang="en-US" i="1" dirty="0" smtClean="0"/>
              <a:t>token economy, contingency </a:t>
            </a:r>
            <a:r>
              <a:rPr lang="en-US" i="1" dirty="0" err="1" smtClean="0"/>
              <a:t>mgmt</a:t>
            </a:r>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Exposure Therapy: Extinguish negative associations through careful extinction training: </a:t>
            </a:r>
            <a:r>
              <a:rPr lang="en-US" b="1" dirty="0" smtClean="0"/>
              <a:t>systematic desensitization </a:t>
            </a:r>
            <a:r>
              <a:rPr lang="en-US" dirty="0" smtClean="0"/>
              <a:t>(don’t activate “US”)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or </a:t>
            </a:r>
            <a:r>
              <a:rPr lang="en-US" b="1" dirty="0" smtClean="0"/>
              <a:t>flooding</a:t>
            </a:r>
            <a:r>
              <a:rPr lang="en-US" dirty="0" smtClean="0"/>
              <a:t> (wear it down!)</a:t>
            </a:r>
            <a:endParaRPr lang="en-US" dirty="0"/>
          </a:p>
        </p:txBody>
      </p:sp>
    </p:spTree>
    <p:extLst>
      <p:ext uri="{BB962C8B-B14F-4D97-AF65-F5344CB8AC3E}">
        <p14:creationId xmlns:p14="http://schemas.microsoft.com/office/powerpoint/2010/main" val="205482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Distinctions</a:t>
            </a:r>
            <a:endParaRPr lang="en-US" dirty="0"/>
          </a:p>
        </p:txBody>
      </p:sp>
      <p:sp>
        <p:nvSpPr>
          <p:cNvPr id="3" name="Content Placeholder 2"/>
          <p:cNvSpPr>
            <a:spLocks noGrp="1"/>
          </p:cNvSpPr>
          <p:nvPr>
            <p:ph idx="1"/>
          </p:nvPr>
        </p:nvSpPr>
        <p:spPr>
          <a:xfrm>
            <a:off x="503259" y="1495425"/>
            <a:ext cx="9067799" cy="5264171"/>
          </a:xfrm>
        </p:spPr>
        <p:txBody>
          <a:bodyPr/>
          <a:lstStyle/>
          <a:p>
            <a:pPr marL="107737" indent="0">
              <a:buNone/>
            </a:pPr>
            <a:r>
              <a:rPr lang="en-US" dirty="0" smtClean="0"/>
              <a:t>Critical to distinguish classes of disorders:</a:t>
            </a:r>
          </a:p>
          <a:p>
            <a:r>
              <a:rPr lang="en-US" dirty="0" smtClean="0"/>
              <a:t>Anxiety and Depression (by far most common)</a:t>
            </a:r>
          </a:p>
          <a:p>
            <a:pPr lvl="1"/>
            <a:r>
              <a:rPr lang="en-US" dirty="0" smtClean="0"/>
              <a:t>Probably not “biological” for most people</a:t>
            </a:r>
          </a:p>
          <a:p>
            <a:pPr lvl="1"/>
            <a:r>
              <a:rPr lang="en-US" dirty="0" smtClean="0"/>
              <a:t>Drugs may help, but not because they are fixing a broken biological mechanism – just make u feel better (in which case, why not just take MDMA?)</a:t>
            </a:r>
          </a:p>
          <a:p>
            <a:r>
              <a:rPr lang="en-US" dirty="0" smtClean="0"/>
              <a:t>Schizophrenia and Bipolar are more biological</a:t>
            </a:r>
          </a:p>
          <a:p>
            <a:pPr lvl="1"/>
            <a:r>
              <a:rPr lang="en-US" dirty="0" smtClean="0"/>
              <a:t>Not very well treated by drugs, but </a:t>
            </a:r>
            <a:r>
              <a:rPr lang="en-US" i="1" dirty="0" smtClean="0"/>
              <a:t>could</a:t>
            </a:r>
            <a:r>
              <a:rPr lang="en-US" dirty="0" smtClean="0"/>
              <a:t> be!?</a:t>
            </a:r>
          </a:p>
          <a:p>
            <a:pPr lvl="1"/>
            <a:r>
              <a:rPr lang="en-US" dirty="0" err="1" smtClean="0"/>
              <a:t>Scz</a:t>
            </a:r>
            <a:r>
              <a:rPr lang="en-US" dirty="0" smtClean="0"/>
              <a:t> is common failure mode of many diff causes: hard to fix with one intervention.</a:t>
            </a:r>
          </a:p>
        </p:txBody>
      </p:sp>
    </p:spTree>
    <p:extLst>
      <p:ext uri="{BB962C8B-B14F-4D97-AF65-F5344CB8AC3E}">
        <p14:creationId xmlns:p14="http://schemas.microsoft.com/office/powerpoint/2010/main" val="3591002160"/>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11786</TotalTime>
  <Words>976</Words>
  <Application>Microsoft Macintosh PowerPoint</Application>
  <PresentationFormat>Custom</PresentationFormat>
  <Paragraphs>117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MS Gothic</vt:lpstr>
      <vt:lpstr>Symbol</vt:lpstr>
      <vt:lpstr>Tahoma</vt:lpstr>
      <vt:lpstr>Times New Roman</vt:lpstr>
      <vt:lpstr>Wingdings</vt:lpstr>
      <vt:lpstr>Arial</vt:lpstr>
      <vt:lpstr>ror_std_emerbrain</vt:lpstr>
      <vt:lpstr>Treatment</vt:lpstr>
      <vt:lpstr>The Big Questions / Issues</vt:lpstr>
      <vt:lpstr>Therapy Definition</vt:lpstr>
      <vt:lpstr>Forms of Therapy</vt:lpstr>
      <vt:lpstr>What have you had?</vt:lpstr>
      <vt:lpstr>Science Works!</vt:lpstr>
      <vt:lpstr>Cognitive (Behavior) Therapy</vt:lpstr>
      <vt:lpstr>Behaviorism and Exposure</vt:lpstr>
      <vt:lpstr>Important Distinctions</vt:lpstr>
      <vt:lpstr>Therapy Works!</vt:lpstr>
      <vt:lpstr>Why All Therapies Work (everyone’s a winner! = dodo bird)</vt:lpstr>
      <vt:lpstr>Common Features of Disorders (Common Failure Modes)</vt:lpstr>
      <vt:lpstr>Bottom line</vt:lpstr>
      <vt:lpstr>Pharmacotherapy</vt:lpstr>
      <vt:lpstr>PowerPoint Presentation</vt:lpstr>
      <vt:lpstr>Serotonin is VERY Complex</vt:lpstr>
      <vt:lpstr>Placebo Data</vt:lpstr>
      <vt:lpstr>Hey, what about ADHD??</vt:lpstr>
      <vt:lpstr>Volkow et al, 2011</vt:lpstr>
      <vt:lpstr>ADHD</vt:lpstr>
      <vt:lpstr>ADHD</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280</cp:revision>
  <dcterms:created xsi:type="dcterms:W3CDTF">2009-03-18T06:10:11Z</dcterms:created>
  <dcterms:modified xsi:type="dcterms:W3CDTF">2017-12-05T18:54:09Z</dcterms:modified>
</cp:coreProperties>
</file>